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7"/>
  </p:notesMasterIdLst>
  <p:handoutMasterIdLst>
    <p:handoutMasterId r:id="rId38"/>
  </p:handoutMasterIdLst>
  <p:sldIdLst>
    <p:sldId id="1787" r:id="rId2"/>
    <p:sldId id="1936" r:id="rId3"/>
    <p:sldId id="1920" r:id="rId4"/>
    <p:sldId id="1924" r:id="rId5"/>
    <p:sldId id="1928" r:id="rId6"/>
    <p:sldId id="1929" r:id="rId7"/>
    <p:sldId id="1930" r:id="rId8"/>
    <p:sldId id="1931" r:id="rId9"/>
    <p:sldId id="1932" r:id="rId10"/>
    <p:sldId id="1933" r:id="rId11"/>
    <p:sldId id="1934" r:id="rId12"/>
    <p:sldId id="1937" r:id="rId13"/>
    <p:sldId id="1935" r:id="rId14"/>
    <p:sldId id="1789" r:id="rId15"/>
    <p:sldId id="1788" r:id="rId16"/>
    <p:sldId id="1938" r:id="rId17"/>
    <p:sldId id="1790" r:id="rId18"/>
    <p:sldId id="1939" r:id="rId19"/>
    <p:sldId id="1791" r:id="rId20"/>
    <p:sldId id="1792" r:id="rId21"/>
    <p:sldId id="1940" r:id="rId22"/>
    <p:sldId id="1941" r:id="rId23"/>
    <p:sldId id="1942" r:id="rId24"/>
    <p:sldId id="1943" r:id="rId25"/>
    <p:sldId id="1944" r:id="rId26"/>
    <p:sldId id="1945" r:id="rId27"/>
    <p:sldId id="1793" r:id="rId28"/>
    <p:sldId id="1794" r:id="rId29"/>
    <p:sldId id="1795" r:id="rId30"/>
    <p:sldId id="1796" r:id="rId31"/>
    <p:sldId id="1797" r:id="rId32"/>
    <p:sldId id="2023" r:id="rId33"/>
    <p:sldId id="1798" r:id="rId34"/>
    <p:sldId id="1799" r:id="rId35"/>
    <p:sldId id="1946" r:id="rId3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8343" autoAdjust="0"/>
  </p:normalViewPr>
  <p:slideViewPr>
    <p:cSldViewPr>
      <p:cViewPr varScale="1">
        <p:scale>
          <a:sx n="109" d="100"/>
          <a:sy n="109" d="100"/>
        </p:scale>
        <p:origin x="872"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4/8/20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4/8/20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31430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7192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51933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94710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1309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712971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encoder hidden state to the decoder state captured in </a:t>
            </a:r>
            <a:r>
              <a:rPr lang="en-US" sz="1200" i="1" kern="1200" dirty="0">
                <a:solidFill>
                  <a:schemeClr val="tx1"/>
                </a:solidFill>
                <a:effectLst/>
                <a:latin typeface="+mn-lt"/>
                <a:ea typeface="+mn-ea"/>
                <a:cs typeface="+mn-cs"/>
              </a:rPr>
              <a:t>hi</a:t>
            </a:r>
            <a:r>
              <a:rPr lang="en-US" sz="1200" kern="1200" dirty="0">
                <a:solidFill>
                  <a:schemeClr val="tx1"/>
                </a:solidFill>
                <a:effectLst/>
                <a:latin typeface="+mn-lt"/>
                <a:ea typeface="+mn-ea"/>
                <a:cs typeface="+mn-cs"/>
              </a:rPr>
              <a:t>−1. </a:t>
            </a:r>
            <a:endParaRPr lang="en-US" dirty="0"/>
          </a:p>
          <a:p>
            <a:endParaRPr lang="en-US" dirty="0"/>
          </a:p>
          <a:p>
            <a:r>
              <a:rPr lang="en-US" dirty="0"/>
              <a:t>h^d-1 = previous decoder state</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652131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this, we finally have a fixed-length context vector that takes into account information from the entire encoder state that is dynamically update to reflect the needs of the decoder at each step of decoding </a:t>
            </a:r>
            <a:endParaRPr lang="en-US"/>
          </a:p>
          <a:p>
            <a:endParaRPr lang="en-US"/>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9756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03650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08753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403585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47808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encoder-decoder networks, let’s first look back at </a:t>
            </a:r>
            <a:r>
              <a:rPr lang="en-US" dirty="0" err="1"/>
              <a:t>Autogregressive</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96979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t>To generate text:</a:t>
            </a:r>
          </a:p>
          <a:p>
            <a:pPr lvl="1">
              <a:buFont typeface="Arial" panose="020B0604020202020204" pitchFamily="34" charset="0"/>
              <a:buChar char="•"/>
            </a:pPr>
            <a:r>
              <a:rPr lang="en-US" sz="2000" dirty="0"/>
              <a:t>first randomly sampling a word as the beginning of a sequence</a:t>
            </a:r>
          </a:p>
          <a:p>
            <a:pPr lvl="1">
              <a:buFont typeface="Arial" panose="020B0604020202020204" pitchFamily="34" charset="0"/>
              <a:buChar char="•"/>
            </a:pPr>
            <a:r>
              <a:rPr lang="en-US" sz="2000" dirty="0"/>
              <a:t>then condition the generation of subsequent words on the hidden state from the previous time step and the word just generated</a:t>
            </a:r>
          </a:p>
          <a:p>
            <a:pPr lvl="1">
              <a:buFont typeface="Arial" panose="020B0604020202020204" pitchFamily="34" charset="0"/>
              <a:buChar char="•"/>
            </a:pPr>
            <a:r>
              <a:rPr lang="en-US" sz="2000" dirty="0"/>
              <a:t>process continues until the end of sentence token &lt;\s&gt; is generated</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15759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8433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151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baseline="0"/>
            </a:lvl1pPr>
            <a:lvl2pPr>
              <a:defRPr sz="2000" baseline="0"/>
            </a:lvl2pPr>
            <a:lvl3pPr>
              <a:defRPr sz="1800" baseline="0"/>
            </a:lvl3pPr>
            <a:lvl4pPr>
              <a:defRPr sz="1800" baseline="0"/>
            </a:lvl4pPr>
            <a:lvl5pPr>
              <a:defRPr sz="18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4/8/20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78103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05752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3102596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DECF-034E-A54D-B912-D3F03B68652C}"/>
              </a:ext>
            </a:extLst>
          </p:cNvPr>
          <p:cNvSpPr>
            <a:spLocks noGrp="1"/>
          </p:cNvSpPr>
          <p:nvPr>
            <p:ph type="title"/>
          </p:nvPr>
        </p:nvSpPr>
        <p:spPr/>
        <p:txBody>
          <a:bodyPr/>
          <a:lstStyle/>
          <a:p>
            <a:r>
              <a:rPr lang="en-US" dirty="0"/>
              <a:t>Encoder-Decoder networks </a:t>
            </a:r>
          </a:p>
        </p:txBody>
      </p:sp>
      <p:sp>
        <p:nvSpPr>
          <p:cNvPr id="3" name="Content Placeholder 2">
            <a:extLst>
              <a:ext uri="{FF2B5EF4-FFF2-40B4-BE49-F238E27FC236}">
                <a16:creationId xmlns:a16="http://schemas.microsoft.com/office/drawing/2014/main" id="{F7846736-4529-7346-81FE-9AC109A9F374}"/>
              </a:ext>
            </a:extLst>
          </p:cNvPr>
          <p:cNvSpPr>
            <a:spLocks noGrp="1"/>
          </p:cNvSpPr>
          <p:nvPr>
            <p:ph idx="1"/>
          </p:nvPr>
        </p:nvSpPr>
        <p:spPr/>
        <p:txBody>
          <a:bodyPr/>
          <a:lstStyle/>
          <a:p>
            <a:r>
              <a:rPr lang="en-US" b="1" dirty="0"/>
              <a:t>Encoder-decoder networks </a:t>
            </a:r>
            <a:r>
              <a:rPr lang="en-US" dirty="0"/>
              <a:t>are a kind of </a:t>
            </a:r>
            <a:r>
              <a:rPr lang="en-US" b="1" dirty="0"/>
              <a:t>sequence-to-sequence model.  </a:t>
            </a:r>
            <a:r>
              <a:rPr lang="en-US" dirty="0"/>
              <a:t>Unlike vanilla RNNs, they can generate contextually appropriate, </a:t>
            </a:r>
            <a:r>
              <a:rPr lang="en-US" b="1" dirty="0"/>
              <a:t>arbitrary length</a:t>
            </a:r>
            <a:r>
              <a:rPr lang="en-US" dirty="0"/>
              <a:t>, output sequences.   </a:t>
            </a:r>
          </a:p>
          <a:p>
            <a:r>
              <a:rPr lang="en-US" dirty="0"/>
              <a:t>They are useful for a wide range of NLP applications including:</a:t>
            </a:r>
          </a:p>
          <a:p>
            <a:pPr marL="457200" indent="-457200">
              <a:buFont typeface="+mj-lt"/>
              <a:buAutoNum type="arabicPeriod"/>
            </a:pPr>
            <a:r>
              <a:rPr lang="en-US" dirty="0"/>
              <a:t>Machine Translation </a:t>
            </a:r>
          </a:p>
          <a:p>
            <a:pPr marL="457200" indent="-457200">
              <a:buFont typeface="+mj-lt"/>
              <a:buAutoNum type="arabicPeriod"/>
            </a:pPr>
            <a:r>
              <a:rPr lang="en-US" dirty="0"/>
              <a:t>Automatic summarization</a:t>
            </a:r>
          </a:p>
          <a:p>
            <a:pPr marL="457200" indent="-457200">
              <a:buFont typeface="+mj-lt"/>
              <a:buAutoNum type="arabicPeriod"/>
            </a:pPr>
            <a:r>
              <a:rPr lang="en-US" dirty="0"/>
              <a:t>Question answering</a:t>
            </a:r>
          </a:p>
          <a:p>
            <a:pPr marL="457200" indent="-457200">
              <a:buFont typeface="+mj-lt"/>
              <a:buAutoNum type="arabicPeriod"/>
            </a:pPr>
            <a:r>
              <a:rPr lang="en-US" dirty="0"/>
              <a:t>Dialog modelling</a:t>
            </a:r>
          </a:p>
          <a:p>
            <a:endParaRPr lang="en-US" dirty="0"/>
          </a:p>
        </p:txBody>
      </p:sp>
    </p:spTree>
    <p:extLst>
      <p:ext uri="{BB962C8B-B14F-4D97-AF65-F5344CB8AC3E}">
        <p14:creationId xmlns:p14="http://schemas.microsoft.com/office/powerpoint/2010/main" val="46566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3"/>
          <a:stretch>
            <a:fillRect/>
          </a:stretch>
        </p:blipFill>
        <p:spPr>
          <a:xfrm>
            <a:off x="1052997" y="1737361"/>
            <a:ext cx="7083726" cy="4128552"/>
          </a:xfrm>
          <a:prstGeom prst="rect">
            <a:avLst/>
          </a:prstGeom>
        </p:spPr>
      </p:pic>
    </p:spTree>
    <p:extLst>
      <p:ext uri="{BB962C8B-B14F-4D97-AF65-F5344CB8AC3E}">
        <p14:creationId xmlns:p14="http://schemas.microsoft.com/office/powerpoint/2010/main" val="358730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6A5E-4F91-424F-9F51-9EE7FA29690B}"/>
              </a:ext>
            </a:extLst>
          </p:cNvPr>
          <p:cNvSpPr>
            <a:spLocks noGrp="1"/>
          </p:cNvSpPr>
          <p:nvPr>
            <p:ph type="title"/>
          </p:nvPr>
        </p:nvSpPr>
        <p:spPr/>
        <p:txBody>
          <a:bodyPr/>
          <a:lstStyle/>
          <a:p>
            <a:r>
              <a:rPr lang="en-US" dirty="0"/>
              <a:t>Recall: autoregressive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A97F07-5183-48E2-ABAE-7EE6C9949FBE}"/>
                  </a:ext>
                </a:extLst>
              </p:cNvPr>
              <p:cNvSpPr>
                <a:spLocks noGrp="1"/>
              </p:cNvSpPr>
              <p:nvPr>
                <p:ph idx="1"/>
              </p:nvPr>
            </p:nvSpPr>
            <p:spPr/>
            <p:txBody>
              <a:bodyPr/>
              <a:lstStyle/>
              <a:p>
                <a:pPr>
                  <a:buFont typeface="Arial" panose="020B0604020202020204" pitchFamily="34" charset="0"/>
                  <a:buChar char="•"/>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0" dirty="0"/>
              </a:p>
              <a:p>
                <a:pPr>
                  <a:buFont typeface="Arial" panose="020B0604020202020204" pitchFamily="34" charset="0"/>
                  <a:buChar char="•"/>
                </a:pPr>
                <a:r>
                  <a:rPr lang="en-US" dirty="0"/>
                  <a:t> </a:t>
                </a:r>
                <a14:m>
                  <m:oMath xmlns:m="http://schemas.openxmlformats.org/officeDocument/2006/math">
                    <m:r>
                      <a:rPr lang="en-US" b="0" i="1" smtClean="0">
                        <a:latin typeface="Cambria Math" panose="02040503050406030204" pitchFamily="18" charset="0"/>
                      </a:rPr>
                      <m:t>𝑓</m:t>
                    </m:r>
                  </m:oMath>
                </a14:m>
                <a:r>
                  <a:rPr lang="en-US" b="0" dirty="0"/>
                  <a:t> is a </a:t>
                </a:r>
                <a:r>
                  <a:rPr lang="en-US" b="0" dirty="0" err="1"/>
                  <a:t>softmax</a:t>
                </a:r>
                <a:r>
                  <a:rPr lang="en-US" b="0" dirty="0"/>
                  <a:t> over </a:t>
                </a:r>
                <a:r>
                  <a:rPr lang="en-US" dirty="0"/>
                  <a:t>the set of possible outputs</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8A97F07-5183-48E2-ABAE-7EE6C9949FBE}"/>
                  </a:ext>
                </a:extLst>
              </p:cNvPr>
              <p:cNvSpPr>
                <a:spLocks noGrp="1" noRot="1" noChangeAspect="1" noMove="1" noResize="1" noEditPoints="1" noAdjustHandles="1" noChangeArrowheads="1" noChangeShapeType="1" noTextEdit="1"/>
              </p:cNvSpPr>
              <p:nvPr>
                <p:ph idx="1"/>
              </p:nvPr>
            </p:nvSpPr>
            <p:spPr>
              <a:blipFill>
                <a:blip r:embed="rId2"/>
                <a:stretch>
                  <a:fillRect l="-2185" t="-1258"/>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308CA3C2-73FD-7C43-AD0B-D5485B4981FE}"/>
              </a:ext>
            </a:extLst>
          </p:cNvPr>
          <p:cNvPicPr>
            <a:picLocks noChangeAspect="1"/>
          </p:cNvPicPr>
          <p:nvPr/>
        </p:nvPicPr>
        <p:blipFill>
          <a:blip r:embed="rId3"/>
          <a:stretch>
            <a:fillRect/>
          </a:stretch>
        </p:blipFill>
        <p:spPr>
          <a:xfrm>
            <a:off x="1562100" y="3276600"/>
            <a:ext cx="6019800" cy="3766316"/>
          </a:xfrm>
          <a:prstGeom prst="rect">
            <a:avLst/>
          </a:prstGeom>
        </p:spPr>
      </p:pic>
    </p:spTree>
    <p:extLst>
      <p:ext uri="{BB962C8B-B14F-4D97-AF65-F5344CB8AC3E}">
        <p14:creationId xmlns:p14="http://schemas.microsoft.com/office/powerpoint/2010/main" val="397799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3594029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lnSpcReduction="10000"/>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138833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122897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36920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3416399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FAA-ED84-4240-BD3A-76204935EB73}"/>
              </a:ext>
            </a:extLst>
          </p:cNvPr>
          <p:cNvSpPr>
            <a:spLocks noGrp="1"/>
          </p:cNvSpPr>
          <p:nvPr>
            <p:ph type="title"/>
          </p:nvPr>
        </p:nvSpPr>
        <p:spPr/>
        <p:txBody>
          <a:bodyPr/>
          <a:lstStyle/>
          <a:p>
            <a:r>
              <a:rPr lang="en-US" dirty="0"/>
              <a:t>Review: Recurrent Neural Networks (RNNs)</a:t>
            </a:r>
          </a:p>
        </p:txBody>
      </p:sp>
      <p:sp>
        <p:nvSpPr>
          <p:cNvPr id="3" name="Content Placeholder 2">
            <a:extLst>
              <a:ext uri="{FF2B5EF4-FFF2-40B4-BE49-F238E27FC236}">
                <a16:creationId xmlns:a16="http://schemas.microsoft.com/office/drawing/2014/main" id="{5B9D0D2D-3C49-7A4B-9B61-EBD4369C3990}"/>
              </a:ext>
            </a:extLst>
          </p:cNvPr>
          <p:cNvSpPr>
            <a:spLocks noGrp="1"/>
          </p:cNvSpPr>
          <p:nvPr>
            <p:ph idx="1"/>
          </p:nvPr>
        </p:nvSpPr>
        <p:spPr/>
        <p:txBody>
          <a:bodyPr>
            <a:normAutofit/>
          </a:bodyPr>
          <a:lstStyle/>
          <a:p>
            <a:r>
              <a:rPr lang="en-US" sz="2200" dirty="0"/>
              <a:t>RNNs can be used for language modeling and sequence labeling.  </a:t>
            </a:r>
            <a:r>
              <a:rPr lang="en-US" sz="2200" b="1" dirty="0"/>
              <a:t>T</a:t>
            </a:r>
            <a:r>
              <a:rPr lang="en-US" b="1" dirty="0"/>
              <a:t>ransduction </a:t>
            </a:r>
            <a:r>
              <a:rPr lang="en-US" dirty="0"/>
              <a:t>is the general process of taking in an input sequence and transforming it into output sequences in a one-to-one fashion.   </a:t>
            </a:r>
            <a:endParaRPr lang="en-US" sz="2200" dirty="0"/>
          </a:p>
        </p:txBody>
      </p:sp>
      <p:pic>
        <p:nvPicPr>
          <p:cNvPr id="4" name="Content Placeholder 3">
            <a:extLst>
              <a:ext uri="{FF2B5EF4-FFF2-40B4-BE49-F238E27FC236}">
                <a16:creationId xmlns:a16="http://schemas.microsoft.com/office/drawing/2014/main" id="{0931B4AF-38B3-9048-9CE4-7A55061113CA}"/>
              </a:ext>
            </a:extLst>
          </p:cNvPr>
          <p:cNvPicPr>
            <a:picLocks noChangeAspect="1"/>
          </p:cNvPicPr>
          <p:nvPr/>
        </p:nvPicPr>
        <p:blipFill>
          <a:blip r:embed="rId2"/>
          <a:stretch>
            <a:fillRect/>
          </a:stretch>
        </p:blipFill>
        <p:spPr>
          <a:xfrm>
            <a:off x="777240" y="3070097"/>
            <a:ext cx="7818621" cy="3787904"/>
          </a:xfrm>
          <a:prstGeom prst="rect">
            <a:avLst/>
          </a:prstGeom>
        </p:spPr>
      </p:pic>
    </p:spTree>
    <p:extLst>
      <p:ext uri="{BB962C8B-B14F-4D97-AF65-F5344CB8AC3E}">
        <p14:creationId xmlns:p14="http://schemas.microsoft.com/office/powerpoint/2010/main" val="2826496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412802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21688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80707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144988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342659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248548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235499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24854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2"/>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1973818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10304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Networks (RNNs)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220749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369192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a:t>
                </a:r>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3"/>
                <a:stretch>
                  <a:fillRect l="-2185" t="-15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634E6C-7BDA-7A4D-A862-CBDF81CB8202}"/>
              </a:ext>
            </a:extLst>
          </p:cNvPr>
          <p:cNvPicPr>
            <a:picLocks noChangeAspect="1"/>
          </p:cNvPicPr>
          <p:nvPr/>
        </p:nvPicPr>
        <p:blipFill>
          <a:blip r:embed="rId4"/>
          <a:stretch>
            <a:fillRect/>
          </a:stretch>
        </p:blipFill>
        <p:spPr>
          <a:xfrm>
            <a:off x="2643841" y="3146425"/>
            <a:ext cx="3856318" cy="565150"/>
          </a:xfrm>
          <a:prstGeom prst="rect">
            <a:avLst/>
          </a:prstGeom>
        </p:spPr>
      </p:pic>
    </p:spTree>
    <p:extLst>
      <p:ext uri="{BB962C8B-B14F-4D97-AF65-F5344CB8AC3E}">
        <p14:creationId xmlns:p14="http://schemas.microsoft.com/office/powerpoint/2010/main" val="134811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6AD8-78A7-1D4C-A046-AF6177AAF61C}"/>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26905B-FBE5-8645-BB6B-B73659E66858}"/>
                  </a:ext>
                </a:extLst>
              </p:cNvPr>
              <p:cNvSpPr>
                <a:spLocks noGrp="1"/>
              </p:cNvSpPr>
              <p:nvPr>
                <p:ph idx="1"/>
              </p:nvPr>
            </p:nvSpPr>
            <p:spPr/>
            <p:txBody>
              <a:bodyPr>
                <a:normAutofit fontScale="92500"/>
              </a:bodyPr>
              <a:lstStyle/>
              <a:p>
                <a:pPr>
                  <a:buFont typeface="Arial" panose="020B0604020202020204" pitchFamily="34" charset="0"/>
                  <a:buChar char="•"/>
                </a:pPr>
                <a:r>
                  <a:rPr lang="en-US" dirty="0"/>
                  <a:t>The score can also be parameterized with weights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Normalize them with a </a:t>
                </a:r>
                <a:r>
                  <a:rPr lang="en-US" dirty="0" err="1"/>
                  <a:t>softmax</a:t>
                </a:r>
                <a:r>
                  <a:rPr lang="en-US" dirty="0"/>
                  <a:t> to create a vector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a:latin typeface="Cambria Math" panose="02040503050406030204" pitchFamily="18" charset="0"/>
                      </a:rPr>
                      <m:t>𝑗</m:t>
                    </m:r>
                  </m:oMath>
                </a14:m>
                <a:r>
                  <a:rPr lang="en-US" dirty="0"/>
                  <a:t> to the current decoder state </a:t>
                </a:r>
                <a14:m>
                  <m:oMath xmlns:m="http://schemas.openxmlformats.org/officeDocument/2006/math">
                    <m:r>
                      <a:rPr lang="en-US" i="1" dirty="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oMath>
                  </m:oMathPara>
                </a14:m>
                <a:endParaRPr lang="en-US" dirty="0"/>
              </a:p>
            </p:txBody>
          </p:sp>
        </mc:Choice>
        <mc:Fallback>
          <p:sp>
            <p:nvSpPr>
              <p:cNvPr id="3" name="Content Placeholder 2">
                <a:extLst>
                  <a:ext uri="{FF2B5EF4-FFF2-40B4-BE49-F238E27FC236}">
                    <a16:creationId xmlns:a16="http://schemas.microsoft.com/office/drawing/2014/main" id="{B826905B-FBE5-8645-BB6B-B73659E66858}"/>
                  </a:ext>
                </a:extLst>
              </p:cNvPr>
              <p:cNvSpPr>
                <a:spLocks noGrp="1" noRot="1" noChangeAspect="1" noMove="1" noResize="1" noEditPoints="1" noAdjustHandles="1" noChangeArrowheads="1" noChangeShapeType="1" noTextEdit="1"/>
              </p:cNvSpPr>
              <p:nvPr>
                <p:ph idx="1"/>
              </p:nvPr>
            </p:nvSpPr>
            <p:spPr>
              <a:blipFill>
                <a:blip r:embed="rId3"/>
                <a:stretch>
                  <a:fillRect l="-1849" t="-1572" r="-2353" b="-314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5704DD-DCCE-FC49-B2DB-88119594A07F}"/>
              </a:ext>
            </a:extLst>
          </p:cNvPr>
          <p:cNvPicPr>
            <a:picLocks noChangeAspect="1"/>
          </p:cNvPicPr>
          <p:nvPr/>
        </p:nvPicPr>
        <p:blipFill>
          <a:blip r:embed="rId4"/>
          <a:stretch>
            <a:fillRect/>
          </a:stretch>
        </p:blipFill>
        <p:spPr>
          <a:xfrm>
            <a:off x="2463165" y="2286000"/>
            <a:ext cx="4217670" cy="685800"/>
          </a:xfrm>
          <a:prstGeom prst="rect">
            <a:avLst/>
          </a:prstGeom>
        </p:spPr>
      </p:pic>
    </p:spTree>
    <p:extLst>
      <p:ext uri="{BB962C8B-B14F-4D97-AF65-F5344CB8AC3E}">
        <p14:creationId xmlns:p14="http://schemas.microsoft.com/office/powerpoint/2010/main" val="19249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73971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327859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2B3C-77B4-E245-A8EE-90022E1461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DEB1A9-A688-6443-9DD4-FACF401E48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806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10997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306027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315183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83442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33965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45114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39815</TotalTime>
  <Words>2996</Words>
  <Application>Microsoft Macintosh PowerPoint</Application>
  <PresentationFormat>On-screen Show (4:3)</PresentationFormat>
  <Paragraphs>171</Paragraphs>
  <Slides>35</Slides>
  <Notes>16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Times</vt:lpstr>
      <vt:lpstr>Retrospect</vt:lpstr>
      <vt:lpstr>Encoder-Decoder Models</vt:lpstr>
      <vt:lpstr>Review: Recurrent Neural Networks (RNNs)</vt:lpstr>
      <vt:lpstr>Review: Recurrent Neural Networks (RNNs)</vt:lpstr>
      <vt:lpstr>Review: Unrolled RNN</vt:lpstr>
      <vt:lpstr>Review: Recurrent Neural Language Models</vt:lpstr>
      <vt:lpstr>Generation with an RNN LM</vt:lpstr>
      <vt:lpstr>Tag Sequences</vt:lpstr>
      <vt:lpstr>Sequence Classifiers</vt:lpstr>
      <vt:lpstr>Stacked RNNs</vt:lpstr>
      <vt:lpstr>Bidirectional RNNs</vt:lpstr>
      <vt:lpstr>Bidirectional RNNs for sequence classification</vt:lpstr>
      <vt:lpstr>Encoder-Decoder networks </vt:lpstr>
      <vt:lpstr>Auto-Regressive Generation with an RNN LM</vt:lpstr>
      <vt:lpstr>Recall: autoregressive generation</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vt:lpstr>
      <vt:lpstr>Attention</vt:lpstr>
      <vt:lpstr>Attention</vt:lpstr>
      <vt:lpstr>Attention mechanism</vt:lpstr>
      <vt:lpstr>Applications of Encoder-Decoder Networks</vt:lpstr>
      <vt:lpstr>PowerPoint Presentation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1964</cp:revision>
  <cp:lastPrinted>2019-02-25T21:31:18Z</cp:lastPrinted>
  <dcterms:created xsi:type="dcterms:W3CDTF">2009-06-12T17:14:38Z</dcterms:created>
  <dcterms:modified xsi:type="dcterms:W3CDTF">2020-04-09T21:09:30Z</dcterms:modified>
</cp:coreProperties>
</file>